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49" r:id="rId3"/>
    <p:sldId id="270" r:id="rId4"/>
    <p:sldId id="259" r:id="rId5"/>
    <p:sldId id="275" r:id="rId6"/>
    <p:sldId id="353" r:id="rId7"/>
    <p:sldId id="352" r:id="rId8"/>
    <p:sldId id="274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260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6" r:id="rId30"/>
    <p:sldId id="262" r:id="rId31"/>
    <p:sldId id="326" r:id="rId32"/>
    <p:sldId id="373" r:id="rId33"/>
    <p:sldId id="375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3299" autoAdjust="0"/>
  </p:normalViewPr>
  <p:slideViewPr>
    <p:cSldViewPr snapToGrid="0">
      <p:cViewPr varScale="1">
        <p:scale>
          <a:sx n="77" d="100"/>
          <a:sy n="77" d="100"/>
        </p:scale>
        <p:origin x="11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E54559-4A85-FAFD-6B79-701BD713EF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A31FE-A1CA-B7D3-95A0-095C01322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F4870-521D-4867-A645-A5590D7EDF41}" type="datetime5">
              <a:rPr lang="en-US" smtClean="0"/>
              <a:t>6-Jan-26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F9691-F1F2-5C62-AFBE-1ACF3A7F3A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3A53D-A06E-E3AE-87B7-C817FA511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F6CF4-6E06-4944-81FC-F5A8FE94C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385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A1AAA-CBFE-494D-B5D1-6C3B419A0F15}" type="datetime5">
              <a:rPr lang="en-US" smtClean="0"/>
              <a:t>6-Jan-26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24020-DEAB-4CEC-BD98-F33DF695D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399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671A-D407-F153-EBE3-541604C7A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56F4F-EEFF-0374-2A21-64EC7776A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560E-6BDF-8B97-968C-C6671E97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04A6-21C0-49FE-8BA3-7EEC5F0E85FC}" type="datetime1">
              <a:rPr lang="en-US" smtClean="0"/>
              <a:t>06-Jan-26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A16AD-0BB6-ECB6-02FF-19B86BC0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B632A-CC67-EF45-48D4-5F0D795F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6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96D8-4F93-D301-DF96-667B62A8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8AF5F-7278-A543-EB24-2E53515BE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14459-A404-7D63-1D9E-3FF47B7C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96C89-11E6-4E8A-A81F-1E7CA0CD0BB1}" type="datetime1">
              <a:rPr lang="en-US" smtClean="0"/>
              <a:t>06-Jan-26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9F149-297A-8F48-63D4-2BF54681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6397-A2B1-B2DC-63E8-E4A5D4C0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9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22AEE6-EDDF-84D3-2488-4EAD989C3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8535C-06D9-18EA-67F3-10156E40A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18FE8-DCB6-6397-3007-2B38D024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9C68-BFF5-4111-A978-C1F5B3EDDBDB}" type="datetime1">
              <a:rPr lang="en-US" smtClean="0"/>
              <a:t>06-Jan-26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A4B48-E547-E60F-738F-D5AE3465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89B4E-7AC1-0DD6-1ECD-BD7D5C28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8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AC5D-1823-DF39-99CD-9F8BF6DE6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F852C-0721-D1D5-2CA1-8831CE2E7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ED6F-0F90-CCF8-81DE-1043A3DC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B286A-DEC7-4B4D-8CD1-B68AEABE214D}" type="datetime1">
              <a:rPr lang="en-US" smtClean="0"/>
              <a:t>06-Jan-26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05EA3-A214-DA36-CD31-2C02FEE0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033F6-E51F-5550-7D93-9A8FC60D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23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BEB5-013A-EFD8-205C-36ADD356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8DAD7-1DE5-5983-2990-80A543DA3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31FC2-BDD5-4398-2BED-A98090ED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2757-7D73-4798-8910-ABA5367D3682}" type="datetime1">
              <a:rPr lang="en-US" smtClean="0"/>
              <a:t>06-Jan-26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FE9E4-21BD-D1A7-3605-21812264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36CF9-AC48-2634-5C6F-A62FCAAF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48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C57F-2E54-861D-A41A-3FF81BCC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88A7C-3BFD-FCC2-81B5-79BBBCE14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85EFF-A475-8C07-FE7C-8C741691A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66505-809E-D083-1870-939176F7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CB1F-DCBC-407C-A0E2-83FE28D0FA7E}" type="datetime1">
              <a:rPr lang="en-US" smtClean="0"/>
              <a:t>06-Jan-26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63145-7D9F-509F-42AC-57F55D74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99013-F480-28EF-BE0D-C72D553E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E4F50-B52D-ACB9-AFF2-F884BC491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8F8BB-AAD3-77F9-FF49-EF05DA5BC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BAEE4-7BEB-D066-7AA1-17F2AA067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2045F-38C3-F089-0DF9-45AA8914D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39C73-EE31-6429-8E58-BE3FAB7D3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E254F-6452-EA35-8E33-7F92B62D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E003-339A-4B10-9709-1804C1643AB2}" type="datetime1">
              <a:rPr lang="en-US" smtClean="0"/>
              <a:t>06-Jan-26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AC20E-67F0-569C-B36A-2D93E108D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10D25-FCB4-E9D0-E429-219A7C12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7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7A62-6CCC-ED44-2473-60C28C32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03F84-E53D-3DCB-D7B1-F402B104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08D-D900-4EB2-B1E3-1FFFE987E199}" type="datetime1">
              <a:rPr lang="en-US" smtClean="0"/>
              <a:t>06-Jan-26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20A7D-3FC3-4DA5-696C-98D412E30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ADF4A-0302-65F2-9C45-AD5C9213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5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D5FFD-93F3-F47D-9955-A8E591B2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FEF-3EE7-499E-AB5B-BC8C16EF86DD}" type="datetime1">
              <a:rPr lang="en-US" smtClean="0"/>
              <a:t>06-Jan-26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5ED33-8D80-A896-4963-2CB7D9B3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ACB00-54D6-DF34-6E89-D82CF51C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8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372C-0CD0-A127-B6B3-86C7C7E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3656-3826-5D75-5564-9FD3AD2D3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3BE0C-EFAB-F62A-391E-7EE08812E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B38FE-0BF2-C441-D343-1F82C9B2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793F-AF83-42EE-AF50-EA599DC418E2}" type="datetime1">
              <a:rPr lang="en-US" smtClean="0"/>
              <a:t>06-Jan-26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8CB43-53AF-A35A-EB83-8F9CACBF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2BC14-5570-06FD-0B21-3F732EDF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EBC8-CE82-A3A4-0A67-46EA184E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7D5EB-E354-9AC6-0D0B-4E02688B3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A3964-1DE0-BDA2-5C3D-D7DD8ACC0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0C92C-50FA-238B-776A-3AE27AC49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CD9BA-E844-4768-9B9B-711CD1594C25}" type="datetime1">
              <a:rPr lang="en-US" smtClean="0"/>
              <a:t>06-Jan-26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C9928-EEA0-9381-9693-B6D8A1E9E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87CEF-8A19-2B1C-FC13-05250EE9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6DDF5-EF1E-543E-8EDF-947F323C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CEAD1-F798-DCAF-C0A8-BD2B1D0B5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FDCA3-EAA2-8700-1F24-4CA58AA79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319E8A-14AE-4C91-AD4F-BFB21B0E08B1}" type="datetime1">
              <a:rPr lang="en-US" smtClean="0"/>
              <a:t>06-Jan-26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967DF-AB5A-D183-7750-33C7A3BD1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736E-2C8F-347C-43C9-429291754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06449-93A6-4D23-964D-ADE4A6634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2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ưu trữ Thông báo đào tạo - Khoa Điện tử Viễn thông - Trường Đại học Khoa  Học Tự Nhiên - ĐHQG TP HCM">
            <a:extLst>
              <a:ext uri="{FF2B5EF4-FFF2-40B4-BE49-F238E27FC236}">
                <a16:creationId xmlns:a16="http://schemas.microsoft.com/office/drawing/2014/main" id="{F51BE9C6-D8D3-0217-CA47-D3243FBA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2324" y="-385"/>
            <a:ext cx="6469147" cy="169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0A355-C7BF-87F7-EC87-7AFD29166B8F}"/>
              </a:ext>
            </a:extLst>
          </p:cNvPr>
          <p:cNvSpPr txBox="1"/>
          <p:nvPr/>
        </p:nvSpPr>
        <p:spPr>
          <a:xfrm>
            <a:off x="440988" y="1545038"/>
            <a:ext cx="1175101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00547A"/>
                </a:solidFill>
                <a:latin typeface="Aptos Black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BỘ MÔN ĐIỆN TỬ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E9FEB-0B08-50A2-699A-4736FB0B7955}"/>
              </a:ext>
            </a:extLst>
          </p:cNvPr>
          <p:cNvSpPr txBox="1"/>
          <p:nvPr/>
        </p:nvSpPr>
        <p:spPr>
          <a:xfrm>
            <a:off x="0" y="2210523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ptos Black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BÁO CÁO THỰC TẬP THỰC TẾ – NĂM HỌC 2025 – 2026</a:t>
            </a:r>
          </a:p>
          <a:p>
            <a:pPr algn="ctr"/>
            <a:endParaRPr lang="en-US" sz="3200" dirty="0">
              <a:solidFill>
                <a:srgbClr val="FF0000"/>
              </a:solidFill>
              <a:latin typeface="Aptos Black" panose="020B000402020202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algn="ctr"/>
            <a:r>
              <a:rPr lang="en-US" sz="3200" u="sng" dirty="0">
                <a:solidFill>
                  <a:srgbClr val="FF0000"/>
                </a:solidFill>
                <a:latin typeface="Aptos Black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ĐỀ TÀI</a:t>
            </a:r>
            <a:r>
              <a:rPr lang="en-US" sz="3200" dirty="0">
                <a:solidFill>
                  <a:srgbClr val="FF0000"/>
                </a:solidFill>
                <a:latin typeface="Aptos Black" panose="020B0004020202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: THIẾT KẾ MẠCH FLASH ADC 4-BIT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BDA06-0311-F8F4-626A-5FCA3E67578F}"/>
              </a:ext>
            </a:extLst>
          </p:cNvPr>
          <p:cNvSpPr txBox="1"/>
          <p:nvPr/>
        </p:nvSpPr>
        <p:spPr>
          <a:xfrm>
            <a:off x="2535517" y="4177513"/>
            <a:ext cx="7782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GIẢNG VIÊN HƯỚNG DẪN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 NGUYỄN MAI MINH KHA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63C3-13B6-52C1-27E7-1D780587A0EB}"/>
              </a:ext>
            </a:extLst>
          </p:cNvPr>
          <p:cNvSpPr txBox="1"/>
          <p:nvPr/>
        </p:nvSpPr>
        <p:spPr>
          <a:xfrm>
            <a:off x="2809964" y="5835816"/>
            <a:ext cx="5971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cs typeface="Times New Roman" panose="02020603050405020304" pitchFamily="18" charset="0"/>
              </a:rPr>
              <a:t>Thành </a:t>
            </a:r>
            <a:r>
              <a:rPr lang="en-US" sz="2000" b="1" i="1" dirty="0" err="1">
                <a:cs typeface="Times New Roman" panose="02020603050405020304" pitchFamily="18" charset="0"/>
              </a:rPr>
              <a:t>phố</a:t>
            </a:r>
            <a:r>
              <a:rPr lang="en-US" sz="2000" b="1" i="1" dirty="0"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cs typeface="Times New Roman" panose="02020603050405020304" pitchFamily="18" charset="0"/>
              </a:rPr>
              <a:t>Hồ</a:t>
            </a:r>
            <a:r>
              <a:rPr lang="en-US" sz="2000" b="1" i="1" dirty="0">
                <a:cs typeface="Times New Roman" panose="02020603050405020304" pitchFamily="18" charset="0"/>
              </a:rPr>
              <a:t> Chí Minh, </a:t>
            </a:r>
            <a:r>
              <a:rPr lang="en-US" sz="2000" b="1" i="1" dirty="0" err="1">
                <a:cs typeface="Times New Roman" panose="02020603050405020304" pitchFamily="18" charset="0"/>
              </a:rPr>
              <a:t>ngày</a:t>
            </a:r>
            <a:r>
              <a:rPr lang="en-US" sz="2000" b="1" i="1" dirty="0">
                <a:cs typeface="Times New Roman" panose="02020603050405020304" pitchFamily="18" charset="0"/>
              </a:rPr>
              <a:t> 7, </a:t>
            </a:r>
            <a:r>
              <a:rPr lang="en-US" sz="2000" b="1" i="1" dirty="0" err="1">
                <a:cs typeface="Times New Roman" panose="02020603050405020304" pitchFamily="18" charset="0"/>
              </a:rPr>
              <a:t>tháng</a:t>
            </a:r>
            <a:r>
              <a:rPr lang="en-US" sz="2000" b="1" i="1" dirty="0">
                <a:cs typeface="Times New Roman" panose="02020603050405020304" pitchFamily="18" charset="0"/>
              </a:rPr>
              <a:t> 1, </a:t>
            </a:r>
            <a:r>
              <a:rPr lang="en-US" sz="2000" b="1" i="1" dirty="0" err="1">
                <a:cs typeface="Times New Roman" panose="02020603050405020304" pitchFamily="18" charset="0"/>
              </a:rPr>
              <a:t>năm</a:t>
            </a:r>
            <a:r>
              <a:rPr lang="en-US" sz="2000" b="1" i="1" dirty="0">
                <a:cs typeface="Times New Roman" panose="02020603050405020304" pitchFamily="18" charset="0"/>
              </a:rPr>
              <a:t> 2026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CE54925-FDEB-DB6C-3973-B7754F1C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547"/>
            <a:ext cx="2743200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C5F7A-C546-FFFE-F924-83CD30CE9426}"/>
              </a:ext>
            </a:extLst>
          </p:cNvPr>
          <p:cNvSpPr txBox="1"/>
          <p:nvPr/>
        </p:nvSpPr>
        <p:spPr>
          <a:xfrm>
            <a:off x="2312324" y="4856395"/>
            <a:ext cx="7782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SINH VIÊN THỰC HIỆN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  22200084 – ĐẶNG ĐÌNH KHÔI</a:t>
            </a:r>
          </a:p>
        </p:txBody>
      </p:sp>
    </p:spTree>
    <p:extLst>
      <p:ext uri="{BB962C8B-B14F-4D97-AF65-F5344CB8AC3E}">
        <p14:creationId xmlns:p14="http://schemas.microsoft.com/office/powerpoint/2010/main" val="3078209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32896-CFA7-8420-5315-3A9B9F9A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13CF1C-BCE9-BF59-57CA-621324815D91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38F72-CD64-E283-69DC-75BCDD83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7566" y="6570574"/>
            <a:ext cx="369474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61C1F-E9FF-FBAB-CB00-65F7AF34D3E1}"/>
              </a:ext>
            </a:extLst>
          </p:cNvPr>
          <p:cNvSpPr txBox="1"/>
          <p:nvPr/>
        </p:nvSpPr>
        <p:spPr>
          <a:xfrm>
            <a:off x="539042" y="-7003"/>
            <a:ext cx="1111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THIẾT KẾ CÁC KHỐI CHỨC NĂNG CHO MẠCH FLASH ADC TĨNH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A2487-DFA0-BBC3-14F6-CEB37A8F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389"/>
            <a:ext cx="4457210" cy="3091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0FF12-27C7-4BBC-3CB3-60464C4D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30" y="4045898"/>
            <a:ext cx="2961749" cy="2812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D52BBC-D823-A499-E4B2-C6D743F4A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09" y="2053251"/>
            <a:ext cx="7452823" cy="37171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F78A9D-07E7-25D9-E45F-E0BD45ADE2A2}"/>
              </a:ext>
            </a:extLst>
          </p:cNvPr>
          <p:cNvSpPr txBox="1"/>
          <p:nvPr/>
        </p:nvSpPr>
        <p:spPr>
          <a:xfrm>
            <a:off x="0" y="554279"/>
            <a:ext cx="496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open-loop comparator</a:t>
            </a:r>
          </a:p>
        </p:txBody>
      </p:sp>
    </p:spTree>
    <p:extLst>
      <p:ext uri="{BB962C8B-B14F-4D97-AF65-F5344CB8AC3E}">
        <p14:creationId xmlns:p14="http://schemas.microsoft.com/office/powerpoint/2010/main" val="258699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6E27B-CEAB-DF10-1944-642570524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C9D45E-2CCF-80EC-DED1-F8990A68DB4F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6A9C6-9E08-E332-6169-500886DC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7688" y="6501000"/>
            <a:ext cx="378636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D7D1C-935D-DF6A-7D7E-ECB186280CFC}"/>
              </a:ext>
            </a:extLst>
          </p:cNvPr>
          <p:cNvSpPr txBox="1"/>
          <p:nvPr/>
        </p:nvSpPr>
        <p:spPr>
          <a:xfrm>
            <a:off x="539042" y="-7003"/>
            <a:ext cx="1111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THIẾT KẾ CÁC KHỐI CHỨC NĂNG CHO MẠCH FLASH ADC TĨNH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4761BD-60CB-2115-E043-39666AEB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77" y="3983278"/>
            <a:ext cx="6157981" cy="271846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E7E0EE-7F4D-CFCD-B789-E2607377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2" y="798793"/>
            <a:ext cx="6759704" cy="3020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A6A99F-97C8-33A1-0FB8-DA69CB092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3382"/>
            <a:ext cx="5187185" cy="3117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CFC8C1-1AE0-2FD9-CC5B-1553FA3BCC21}"/>
              </a:ext>
            </a:extLst>
          </p:cNvPr>
          <p:cNvSpPr txBox="1"/>
          <p:nvPr/>
        </p:nvSpPr>
        <p:spPr>
          <a:xfrm>
            <a:off x="0" y="554279"/>
            <a:ext cx="496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open-loop comparator</a:t>
            </a:r>
          </a:p>
        </p:txBody>
      </p:sp>
    </p:spTree>
    <p:extLst>
      <p:ext uri="{BB962C8B-B14F-4D97-AF65-F5344CB8AC3E}">
        <p14:creationId xmlns:p14="http://schemas.microsoft.com/office/powerpoint/2010/main" val="353531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A2394-9D0E-5808-02DB-35E0B9F27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B94356-CB2B-A067-303F-BB6E88D1CB7A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AF05C-1B0B-476E-4735-8012B93D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7504" y="6501000"/>
            <a:ext cx="348819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A2C87-17F1-A3FA-971D-58C30938D761}"/>
              </a:ext>
            </a:extLst>
          </p:cNvPr>
          <p:cNvSpPr txBox="1"/>
          <p:nvPr/>
        </p:nvSpPr>
        <p:spPr>
          <a:xfrm>
            <a:off x="539042" y="-7003"/>
            <a:ext cx="1111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THIẾT KẾ CÁC KHỐI CHỨC NĂNG CHO MẠCH FLASH ADC TĨNH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7313E-1B20-8066-A67C-360AD3ABA4DD}"/>
              </a:ext>
            </a:extLst>
          </p:cNvPr>
          <p:cNvSpPr txBox="1"/>
          <p:nvPr/>
        </p:nvSpPr>
        <p:spPr>
          <a:xfrm>
            <a:off x="267051" y="609044"/>
            <a:ext cx="4233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điện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trơ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̉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phân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áp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043D40-69E2-40EF-D26E-112DB310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047"/>
            <a:ext cx="4440720" cy="4351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4B6F70-A82A-73F3-2517-17AD3A82D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20" y="1512919"/>
            <a:ext cx="3310562" cy="37778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6EE6A6-3CF0-7E03-F30F-306AE5150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97" y="609044"/>
            <a:ext cx="4440719" cy="597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9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8FDF-8A22-FD56-1873-DEEDA72C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EACDBA-E6A7-4564-82DC-D38572922442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6E00C-C365-526F-EC2B-C2005FA7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7809" y="6492875"/>
            <a:ext cx="398513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50BF6-7B68-9D23-467E-00E099D1666D}"/>
              </a:ext>
            </a:extLst>
          </p:cNvPr>
          <p:cNvSpPr txBox="1"/>
          <p:nvPr/>
        </p:nvSpPr>
        <p:spPr>
          <a:xfrm>
            <a:off x="539042" y="-7003"/>
            <a:ext cx="1111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THIẾT KẾ CÁC KHỐI CHỨC NĂNG CHO MẠCH FLASH ADC TĨNH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EBDDA-063C-2ABD-CC4C-CBF04EA36541}"/>
              </a:ext>
            </a:extLst>
          </p:cNvPr>
          <p:cNvSpPr txBox="1"/>
          <p:nvPr/>
        </p:nvSpPr>
        <p:spPr>
          <a:xfrm>
            <a:off x="257112" y="656279"/>
            <a:ext cx="4633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Mux-based Encoder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75FC20-46A2-8CAE-34D1-A0127550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5" y="1132922"/>
            <a:ext cx="6070176" cy="5725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42918-8E83-4ED6-A8D2-B87CD595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78" y="1299120"/>
            <a:ext cx="5819787" cy="51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2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1777B-9B00-28EA-0F1F-A6F441494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4E61B6-9A31-78F8-EFDA-F6BF49AFAECE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635BF-848A-C51D-95A6-3E328D821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972B7E-2D22-6CD4-FBD5-07B52133AE79}"/>
              </a:ext>
            </a:extLst>
          </p:cNvPr>
          <p:cNvSpPr txBox="1"/>
          <p:nvPr/>
        </p:nvSpPr>
        <p:spPr>
          <a:xfrm>
            <a:off x="539042" y="-7003"/>
            <a:ext cx="1111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THIẾT KẾ CÁC KHỐI CHỨC NĂNG CHO MẠCH FLASH ADC TĨNH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39F39-CA1B-F65A-93B5-8FAFD81583F2}"/>
              </a:ext>
            </a:extLst>
          </p:cNvPr>
          <p:cNvSpPr txBox="1"/>
          <p:nvPr/>
        </p:nvSpPr>
        <p:spPr>
          <a:xfrm>
            <a:off x="257112" y="656279"/>
            <a:ext cx="4633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Mux-based Encoder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FAC62-BD17-3292-97C8-FBB58CF3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403" y="1019045"/>
            <a:ext cx="5801485" cy="5508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BAE1C9-A9CB-CC90-6BD6-CFFA4BD1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" y="1159226"/>
            <a:ext cx="6164464" cy="569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4A528-81DF-5E50-DD8C-E2D35CCB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7CBF38-CBF0-BAAC-988F-C44DC5606A8B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84CF6-221B-5918-8E27-D7AC15A7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44BFA4-1362-EF98-BD84-12F5E041041A}"/>
              </a:ext>
            </a:extLst>
          </p:cNvPr>
          <p:cNvSpPr txBox="1"/>
          <p:nvPr/>
        </p:nvSpPr>
        <p:spPr>
          <a:xfrm>
            <a:off x="437251" y="-7003"/>
            <a:ext cx="11317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3 – THIẾT KẾ CÁC KHỐI CHỨC NĂNG CHO MẠCH FLASH ADC ĐỘNG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2E30B-C1E2-394B-C06F-F1D773ACF081}"/>
              </a:ext>
            </a:extLst>
          </p:cNvPr>
          <p:cNvSpPr txBox="1"/>
          <p:nvPr/>
        </p:nvSpPr>
        <p:spPr>
          <a:xfrm>
            <a:off x="0" y="516217"/>
            <a:ext cx="461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so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sánh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StrongARM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B2FE0-EEFE-A18F-D6F8-29BA3414F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79" y="916327"/>
            <a:ext cx="3569801" cy="2989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DEF5C2-7A59-159D-6038-56E987B90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93" y="3886419"/>
            <a:ext cx="2640772" cy="2971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36E523-89DF-8444-4D66-E73828CED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603" y="544366"/>
            <a:ext cx="6735694" cy="3101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254C02-3777-60E2-C497-456180E3F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800" y="3660099"/>
            <a:ext cx="5506910" cy="31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43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D60C-533C-0785-F098-379089B64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0E4E5F-B694-3935-D3FA-D3F3A5413007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63CD9-0EAD-7DBD-CAD5-C5D1C034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F68F7-FBBA-A475-F604-88B3403FE308}"/>
              </a:ext>
            </a:extLst>
          </p:cNvPr>
          <p:cNvSpPr txBox="1"/>
          <p:nvPr/>
        </p:nvSpPr>
        <p:spPr>
          <a:xfrm>
            <a:off x="437251" y="-7003"/>
            <a:ext cx="11317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3 – THIẾT KẾ CÁC KHỐI CHỨC NĂNG CHO MẠCH FLASH ADC ĐỘNG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CD3D2-3EF6-B17A-3852-63C67C4242E2}"/>
              </a:ext>
            </a:extLst>
          </p:cNvPr>
          <p:cNvSpPr txBox="1"/>
          <p:nvPr/>
        </p:nvSpPr>
        <p:spPr>
          <a:xfrm>
            <a:off x="258579" y="516217"/>
            <a:ext cx="4660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so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sánh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StrongARM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EF8B07-46CA-8E1C-0CD6-8C1FA4732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97746"/>
            <a:ext cx="5813391" cy="3789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0C236-800F-F1E5-B6EB-3A924D049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0" y="915822"/>
            <a:ext cx="5631004" cy="3771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D1038-ED68-9EC4-C8D0-8CA3CDECC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24" y="4669457"/>
            <a:ext cx="4565752" cy="21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8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584B8-C657-4326-82DA-20F5D3AC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75C992-55AE-D81C-2CD8-1013BCFB9491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E81A8-F2B2-6C72-9FC1-EDFC62CF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B5FA2-F9EF-59AB-A161-E748B40E2C85}"/>
              </a:ext>
            </a:extLst>
          </p:cNvPr>
          <p:cNvSpPr txBox="1"/>
          <p:nvPr/>
        </p:nvSpPr>
        <p:spPr>
          <a:xfrm>
            <a:off x="437251" y="-7003"/>
            <a:ext cx="11317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3 – THIẾT KẾ CÁC KHỐI CHỨC NĂNG CHO MẠCH FLASH ADC ĐỘNG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C14B9-F89F-398A-296A-CFC05F257700}"/>
              </a:ext>
            </a:extLst>
          </p:cNvPr>
          <p:cNvSpPr txBox="1"/>
          <p:nvPr/>
        </p:nvSpPr>
        <p:spPr>
          <a:xfrm>
            <a:off x="98534" y="516217"/>
            <a:ext cx="471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Bubble Suppress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96B03-C898-0CB6-165C-3CEDB7E2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" y="952654"/>
            <a:ext cx="6433333" cy="5905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F484DA-AEF8-C831-262D-D367727F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657" y="824627"/>
            <a:ext cx="5465918" cy="30181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D530AC-2515-957A-2534-FC597AB7E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731" y="4015227"/>
            <a:ext cx="4409355" cy="284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56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616D-FBD9-BE00-51BA-167D8084B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9BD194-F38B-0A33-477F-65C96DD21AE2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A82CC-DB7B-0D4A-6906-8B3A1940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05DFF-F62B-1F77-D8A8-7C45EFFA1C3B}"/>
              </a:ext>
            </a:extLst>
          </p:cNvPr>
          <p:cNvSpPr txBox="1"/>
          <p:nvPr/>
        </p:nvSpPr>
        <p:spPr>
          <a:xfrm>
            <a:off x="437251" y="-7003"/>
            <a:ext cx="11317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3 – THIẾT KẾ CÁC KHỐI CHỨC NĂNG CHO MẠCH FLASH ADC ĐỘNG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29BB3-0A66-8C4A-7635-9A3B3D81FD67}"/>
              </a:ext>
            </a:extLst>
          </p:cNvPr>
          <p:cNvSpPr txBox="1"/>
          <p:nvPr/>
        </p:nvSpPr>
        <p:spPr>
          <a:xfrm>
            <a:off x="127322" y="710264"/>
            <a:ext cx="432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Bubble Suppress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8B02E3-2339-06AC-37AF-B964D93F7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90346"/>
            <a:ext cx="5546784" cy="3462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4691B-0927-B4B8-1B78-47466230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84" y="1389995"/>
            <a:ext cx="6641200" cy="32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6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242BB-A1D6-5389-CCCC-4E8FB5E8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E34C2A-A15C-1405-8679-9E66C810B31B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7A683-67E0-A4D0-6813-0675DFFF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E2A51-AAC9-B6C3-B7B3-3178CC076615}"/>
              </a:ext>
            </a:extLst>
          </p:cNvPr>
          <p:cNvSpPr txBox="1"/>
          <p:nvPr/>
        </p:nvSpPr>
        <p:spPr>
          <a:xfrm>
            <a:off x="437251" y="-7003"/>
            <a:ext cx="11317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3 – THIẾT KẾ CÁC KHỐI CHỨC NĂNG CHO MẠCH FLASH ADC ĐỘNG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DF995-F7DD-99CE-C593-68C430670F90}"/>
              </a:ext>
            </a:extLst>
          </p:cNvPr>
          <p:cNvSpPr txBox="1"/>
          <p:nvPr/>
        </p:nvSpPr>
        <p:spPr>
          <a:xfrm>
            <a:off x="0" y="516217"/>
            <a:ext cx="469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ROM-based Encoder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02F39-23CA-7815-3850-14ADB47F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326"/>
            <a:ext cx="6520734" cy="5941673"/>
          </a:xfrm>
          <a:prstGeom prst="rect">
            <a:avLst/>
          </a:prstGeom>
        </p:spPr>
      </p:pic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7BB32B6F-01DB-AD82-1413-4044C1F1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55" y="544365"/>
            <a:ext cx="3127389" cy="3516197"/>
          </a:xfrm>
          <a:prstGeom prst="rect">
            <a:avLst/>
          </a:prstGeom>
        </p:spPr>
      </p:pic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711AA13A-92F5-B939-AFC4-86DAFC2C0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55" y="4060562"/>
            <a:ext cx="2911857" cy="2661445"/>
          </a:xfrm>
          <a:prstGeom prst="rect">
            <a:avLst/>
          </a:prstGeom>
        </p:spPr>
      </p:pic>
      <p:pic>
        <p:nvPicPr>
          <p:cNvPr id="12" name="Picture 11" descr="A diagram of a circuit&#10;&#10;AI-generated content may be incorrect.">
            <a:extLst>
              <a:ext uri="{FF2B5EF4-FFF2-40B4-BE49-F238E27FC236}">
                <a16:creationId xmlns:a16="http://schemas.microsoft.com/office/drawing/2014/main" id="{1EA46E61-611E-C4C7-9BA0-5A29FB74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661" y="1974850"/>
            <a:ext cx="206121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9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B56FE-4E5B-65E7-1466-1899923B7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B0EDD7-2857-C652-F01B-3255B40DEFED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C8FF3-8EF5-015F-CA35-88C49FE845B7}"/>
              </a:ext>
            </a:extLst>
          </p:cNvPr>
          <p:cNvSpPr txBox="1"/>
          <p:nvPr/>
        </p:nvSpPr>
        <p:spPr>
          <a:xfrm>
            <a:off x="4708442" y="-7003"/>
            <a:ext cx="2775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TÓM TẮT ĐỀ TÀI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10254-582F-6D4E-EFEE-0EEA138E56BE}"/>
              </a:ext>
            </a:extLst>
          </p:cNvPr>
          <p:cNvSpPr txBox="1"/>
          <p:nvPr/>
        </p:nvSpPr>
        <p:spPr>
          <a:xfrm>
            <a:off x="0" y="544366"/>
            <a:ext cx="12192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Đê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tài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này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trình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bày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quy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trình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thiết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kế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một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bộ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ADC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theo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kiến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trúc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Flash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với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độ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phân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giải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4-bit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Mục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tiêu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chính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là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hiện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thực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hóa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mạch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nguyên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lý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kiểm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chứng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hoạt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động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qua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phần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mềm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mô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phỏng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LTspice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lvl="0" algn="just"/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Cơ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sơ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̉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lý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thuyết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tìm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hiểu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tổng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quan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các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sô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ky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̃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thuật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đặc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trưng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của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ADC,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tìm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hiểu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kiến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trúc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Flash ADC, bao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gồm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3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thành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phần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chính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so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sánh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điện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trơ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̉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phân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áp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mã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hóa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lvl="0" algn="just"/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Thiết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kế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Flash ADC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tĩnh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(Static Flash ADC):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bao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gồm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mạch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so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sánh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theo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kiến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trúc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vòng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lặp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hơ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̉ (open-loop comparator),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điện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trơ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̉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phân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áp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phu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hợp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với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so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sánh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mã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hóa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theo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kiến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trúc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Mux-based Encoder.</a:t>
            </a:r>
          </a:p>
          <a:p>
            <a:pPr lvl="0" algn="just"/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kế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Flash ADC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động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(Dynamic Flash ADC):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bao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gồm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so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sánh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theo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kiến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trúc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StrongARM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Latch,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Bubble Suppress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mã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hóa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theo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kiến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trúc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ROM-based Encoder.</a:t>
            </a:r>
          </a:p>
          <a:p>
            <a:pPr lvl="0" algn="just"/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Mô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phỏng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đánh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latin typeface="Verdana" panose="020B0604030504040204" pitchFamily="34" charset="0"/>
                <a:ea typeface="Verdana" panose="020B0604030504040204" pitchFamily="34" charset="0"/>
              </a:rPr>
              <a:t>giá</a:t>
            </a: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kết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nối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các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khối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chức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năng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̃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thành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một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hê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̣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thống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hoàn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chỉnh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mô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phỏng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dạng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sóng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thực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hiện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đo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kiểm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các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sô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́.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Kết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quả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mô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phỏng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trên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LTspice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cho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thấy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mạch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hoạt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động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đúng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chức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năng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với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tín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hiệu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đầu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vào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. Báo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cáo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đưa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ra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những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nhận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xét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, so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sánh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đánh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gia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giữa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hai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kiến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trúc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Flash ADC 4-bit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đa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̃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́.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9965BC-4DA2-9FA8-6F76-8658373F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58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F92DB3-F98C-F7D0-4192-965DD8309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07DAE-001B-ED2F-67DB-40E5A4F68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7D06449-93A6-4D23-964D-ADE4A663493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87409C-91F2-F243-E7D0-DDB52C4E7F52}"/>
              </a:ext>
            </a:extLst>
          </p:cNvPr>
          <p:cNvSpPr txBox="1"/>
          <p:nvPr/>
        </p:nvSpPr>
        <p:spPr>
          <a:xfrm>
            <a:off x="1202723" y="1954432"/>
            <a:ext cx="93508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90000"/>
                    <a:lumOff val="10000"/>
                  </a:schemeClr>
                </a:solidFill>
                <a:latin typeface="Aptos Black" panose="020B0004020202020204" pitchFamily="34" charset="0"/>
              </a:rPr>
              <a:t>III – KẾT NỐI HỆ THỐNG, MÔ PHỎNG VÀ ĐÁNH GIÁ KẾT QUẢ  </a:t>
            </a:r>
            <a:r>
              <a:rPr lang="en-US" sz="7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 Black" panose="020B0004020202020204" pitchFamily="34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84999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7CD48-72E4-0C99-8E8F-E43F731CB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7F1A47-8CEF-68A4-5AB4-89C671A10015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FB3BE-5F82-B355-E66D-F1564B14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EE955-B21B-5E64-CF80-D09B2ACF3982}"/>
              </a:ext>
            </a:extLst>
          </p:cNvPr>
          <p:cNvSpPr txBox="1"/>
          <p:nvPr/>
        </p:nvSpPr>
        <p:spPr>
          <a:xfrm>
            <a:off x="3765081" y="-7003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1 – MẠCH FLASH ADC TĨNH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4B5E6F-3777-7753-2109-F4D5F49D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4" y="544366"/>
            <a:ext cx="11779893" cy="59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46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74E7A-DE04-8C1C-C6C0-D1B494295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5214DE-84C7-9A03-E84B-9E0822CCB8C8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2FA8D0-B3F0-4756-6A54-A465C0AB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3CE3D-D814-D73D-C2EA-D4F4B4DF3AA3}"/>
              </a:ext>
            </a:extLst>
          </p:cNvPr>
          <p:cNvSpPr txBox="1"/>
          <p:nvPr/>
        </p:nvSpPr>
        <p:spPr>
          <a:xfrm>
            <a:off x="3765081" y="-7003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1 – MẠCH FLASH ADC TĨNH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BD41E1-6625-77B6-B161-D3E399EE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56" y="828805"/>
            <a:ext cx="5597920" cy="3021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DF2DC-D327-2396-3F74-F46045CC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04"/>
            <a:ext cx="6561456" cy="3540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332B7-686B-A05B-C3C4-562EC1EB4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58" y="4123067"/>
            <a:ext cx="5420139" cy="2734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6CE999-2D0B-17EF-0DFA-6E360F6A1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456" y="4425713"/>
            <a:ext cx="5339109" cy="225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1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CF39C-7D3B-D80C-C320-5D5185BA9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C9A9FC-2E40-5209-757F-0892B9A0B076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DAF27-39C3-A0F0-A33A-29A82DFC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6A3C-172A-8D20-A500-61940EB60B1F}"/>
              </a:ext>
            </a:extLst>
          </p:cNvPr>
          <p:cNvSpPr txBox="1"/>
          <p:nvPr/>
        </p:nvSpPr>
        <p:spPr>
          <a:xfrm>
            <a:off x="3765081" y="-7003"/>
            <a:ext cx="4661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1 – MẠCH FLASH ADC TĨNH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03FCD0-D1E1-057F-EE5E-B8226062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544365"/>
            <a:ext cx="6916456" cy="365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E7638-8ED4-C428-C118-17D5372C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537" y="598765"/>
            <a:ext cx="5268463" cy="2651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782D9C-AF73-A69D-6E97-3A881F67F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84" y="4346876"/>
            <a:ext cx="6071329" cy="1847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73A80E-6C5A-61B0-9E5B-21336D371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453" y="3607245"/>
            <a:ext cx="5065644" cy="290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16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73645-A98C-A507-997A-CF07ADCB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FC637B-8839-F8F0-5D31-FC5662E387F9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F3BA2B-C9A0-A63A-5C50-9ECF61BC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14CDF-772F-50D4-C3DA-438C488D36E5}"/>
              </a:ext>
            </a:extLst>
          </p:cNvPr>
          <p:cNvSpPr txBox="1"/>
          <p:nvPr/>
        </p:nvSpPr>
        <p:spPr>
          <a:xfrm>
            <a:off x="3663292" y="-7003"/>
            <a:ext cx="486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MẠCH FLASH ADC ĐỘNG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ED2C3-FC2C-D33E-9E29-D09F3DCA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6" y="622479"/>
            <a:ext cx="11843779" cy="58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8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50DC2-7AA1-D69F-21DD-D204DAB8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11E1D0C-C86A-3C06-7CBC-42CAA3199EF7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A1B648-65F3-6845-FC2C-497603B8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D5DB8-C484-69A8-6943-8A107F573488}"/>
              </a:ext>
            </a:extLst>
          </p:cNvPr>
          <p:cNvSpPr txBox="1"/>
          <p:nvPr/>
        </p:nvSpPr>
        <p:spPr>
          <a:xfrm>
            <a:off x="3663292" y="-7003"/>
            <a:ext cx="486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MẠCH FLASH ADC ĐỘNG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2CD4A-982F-8EED-2D60-C636C301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9" y="544366"/>
            <a:ext cx="11519452" cy="61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1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74FAE-D02D-BD0C-AAEB-09B5B98EE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0F2128-9AE4-9276-D13A-717BC4C96789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EE450-C6D2-3B87-D2F9-BB1B51F0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82691-9A71-0133-4C0C-10E0D7E0540D}"/>
              </a:ext>
            </a:extLst>
          </p:cNvPr>
          <p:cNvSpPr txBox="1"/>
          <p:nvPr/>
        </p:nvSpPr>
        <p:spPr>
          <a:xfrm>
            <a:off x="3663292" y="-7003"/>
            <a:ext cx="486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MẠCH FLASH ADC ĐỘNG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38057-1803-B1DB-238B-C1C72ACD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5" y="562745"/>
            <a:ext cx="11518130" cy="611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83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92871-0AF4-15A9-36E7-6AB1B0339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8C5BDA-E3E4-A275-5682-2D0B3AF88F3E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606A8-CBF2-4218-4890-87BBB346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6D833-87EB-6910-758A-2B9ADD5CF7B0}"/>
              </a:ext>
            </a:extLst>
          </p:cNvPr>
          <p:cNvSpPr txBox="1"/>
          <p:nvPr/>
        </p:nvSpPr>
        <p:spPr>
          <a:xfrm>
            <a:off x="3663292" y="-7003"/>
            <a:ext cx="486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MẠCH FLASH ADC ĐỘNG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CA72C8-BC9D-257C-569E-8E8E2D6A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50" y="570912"/>
            <a:ext cx="6353788" cy="3518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30A592-877E-40C2-6BE3-E683614EC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96" y="4125769"/>
            <a:ext cx="5091183" cy="1822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416F61-E1DC-D797-FD18-5BDFDD902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82" y="4089472"/>
            <a:ext cx="5357324" cy="2629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0F8A8C-C3E6-5337-1386-244EF8AFF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864" y="1465226"/>
            <a:ext cx="4934245" cy="17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48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90E9F-CF3D-7414-2E77-8140B57F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5226E4-7962-FE0B-F236-A04A487FE589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2ACD9-CABC-BB41-434E-B60CEA8E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85E2C-B37F-FA8A-7C1B-F4863F76AD50}"/>
              </a:ext>
            </a:extLst>
          </p:cNvPr>
          <p:cNvSpPr txBox="1"/>
          <p:nvPr/>
        </p:nvSpPr>
        <p:spPr>
          <a:xfrm>
            <a:off x="3823593" y="-7003"/>
            <a:ext cx="4544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3 – SO SÁNH VÀ ĐÁNH GIÁ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10397-3D04-E6B1-C6A2-1AAA26135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22" y="668078"/>
            <a:ext cx="10428555" cy="618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03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F393D-EB00-031A-EF7C-883EDE338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5360CD-81C6-1949-CD36-83471CCAE01F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4A6783-EDB6-34D6-3ADF-52A636E6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7871" y="6492875"/>
            <a:ext cx="408452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64A9A-913D-5035-EF4C-3CAE40CBF383}"/>
              </a:ext>
            </a:extLst>
          </p:cNvPr>
          <p:cNvSpPr txBox="1"/>
          <p:nvPr/>
        </p:nvSpPr>
        <p:spPr>
          <a:xfrm>
            <a:off x="3823593" y="-7003"/>
            <a:ext cx="4544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3 – SO SÁNH VÀ ĐÁNH GIÁ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198369-0020-260C-EC69-1BE77A8E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0" y="781392"/>
            <a:ext cx="11633201" cy="56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8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3161A-570D-068D-6E3C-658D6D7EC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466940-88C1-B39B-93D5-90DB8EBE35B1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6691C-3B72-7259-0F47-28B0E36C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402" y="6399000"/>
            <a:ext cx="3596598" cy="459000"/>
          </a:xfrm>
        </p:spPr>
        <p:txBody>
          <a:bodyPr/>
          <a:lstStyle/>
          <a:p>
            <a:fld id="{B7D06449-93A6-4D23-964D-ADE4A663493E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1FE40-C57B-B44E-AAF3-AD576349B52B}"/>
              </a:ext>
            </a:extLst>
          </p:cNvPr>
          <p:cNvSpPr txBox="1"/>
          <p:nvPr/>
        </p:nvSpPr>
        <p:spPr>
          <a:xfrm>
            <a:off x="5090755" y="-7003"/>
            <a:ext cx="2010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NỘI DUNG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3E7938F-A233-313D-086A-4C2B7878670F}"/>
              </a:ext>
            </a:extLst>
          </p:cNvPr>
          <p:cNvSpPr/>
          <p:nvPr/>
        </p:nvSpPr>
        <p:spPr>
          <a:xfrm rot="5400000">
            <a:off x="577713" y="853332"/>
            <a:ext cx="551369" cy="4621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49CB6-309E-C7F4-8FD2-805AA2180F0A}"/>
              </a:ext>
            </a:extLst>
          </p:cNvPr>
          <p:cNvSpPr txBox="1"/>
          <p:nvPr/>
        </p:nvSpPr>
        <p:spPr>
          <a:xfrm>
            <a:off x="1127130" y="884335"/>
            <a:ext cx="3046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I. CƠ SỞ LÍ THUYẾT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3422B7C-8029-3A4D-7127-40A55280CB98}"/>
              </a:ext>
            </a:extLst>
          </p:cNvPr>
          <p:cNvSpPr/>
          <p:nvPr/>
        </p:nvSpPr>
        <p:spPr>
          <a:xfrm rot="5400000">
            <a:off x="1250461" y="1329223"/>
            <a:ext cx="259172" cy="2170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F13ED-F80F-F99C-8446-CE388464DC9D}"/>
              </a:ext>
            </a:extLst>
          </p:cNvPr>
          <p:cNvSpPr txBox="1"/>
          <p:nvPr/>
        </p:nvSpPr>
        <p:spPr>
          <a:xfrm>
            <a:off x="1488563" y="1261266"/>
            <a:ext cx="279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Giới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thiệu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vê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̀ ADC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4E25DFC-B2BF-899E-0838-34B428D479F8}"/>
              </a:ext>
            </a:extLst>
          </p:cNvPr>
          <p:cNvSpPr/>
          <p:nvPr/>
        </p:nvSpPr>
        <p:spPr>
          <a:xfrm rot="5400000">
            <a:off x="1250461" y="1701290"/>
            <a:ext cx="259172" cy="2170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1FF6FF-65BD-D4C7-F25E-D830B01468D0}"/>
              </a:ext>
            </a:extLst>
          </p:cNvPr>
          <p:cNvSpPr txBox="1"/>
          <p:nvPr/>
        </p:nvSpPr>
        <p:spPr>
          <a:xfrm>
            <a:off x="1488563" y="1633333"/>
            <a:ext cx="3296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Flash ADC 4-bit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4F8DC62-316B-6BB4-544E-8EF4EE174928}"/>
              </a:ext>
            </a:extLst>
          </p:cNvPr>
          <p:cNvSpPr/>
          <p:nvPr/>
        </p:nvSpPr>
        <p:spPr>
          <a:xfrm rot="5400000">
            <a:off x="577714" y="2026818"/>
            <a:ext cx="551369" cy="4621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E087E5-E7B6-4BA6-FA5C-35E10B709395}"/>
              </a:ext>
            </a:extLst>
          </p:cNvPr>
          <p:cNvSpPr txBox="1"/>
          <p:nvPr/>
        </p:nvSpPr>
        <p:spPr>
          <a:xfrm>
            <a:off x="1127131" y="2057821"/>
            <a:ext cx="757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II. THIẾT KẾ VÀ MÔ PHỎNG CÁC KHỐI CHỨC NĂNG 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0D71CB22-DD43-2AE1-A9E7-67414A2C6E40}"/>
              </a:ext>
            </a:extLst>
          </p:cNvPr>
          <p:cNvSpPr/>
          <p:nvPr/>
        </p:nvSpPr>
        <p:spPr>
          <a:xfrm rot="5400000">
            <a:off x="1250462" y="2502709"/>
            <a:ext cx="259172" cy="2170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8E26F0-1F7C-16D2-7465-1D03DAD05E0B}"/>
              </a:ext>
            </a:extLst>
          </p:cNvPr>
          <p:cNvSpPr txBox="1"/>
          <p:nvPr/>
        </p:nvSpPr>
        <p:spPr>
          <a:xfrm>
            <a:off x="1488564" y="2434752"/>
            <a:ext cx="4132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Rút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trích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tham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sô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linh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kiện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0E9654E-33A9-26D9-1526-46E21B049046}"/>
              </a:ext>
            </a:extLst>
          </p:cNvPr>
          <p:cNvSpPr/>
          <p:nvPr/>
        </p:nvSpPr>
        <p:spPr>
          <a:xfrm rot="5400000">
            <a:off x="1247838" y="2903048"/>
            <a:ext cx="259172" cy="2170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CD8579-75D1-3700-7839-B4EB25994EE8}"/>
              </a:ext>
            </a:extLst>
          </p:cNvPr>
          <p:cNvSpPr txBox="1"/>
          <p:nvPr/>
        </p:nvSpPr>
        <p:spPr>
          <a:xfrm>
            <a:off x="1488564" y="2806819"/>
            <a:ext cx="989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các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khối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chức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năng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cho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Flash ADC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tĩnh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(Static Flash ADC)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079B04E-6D10-46D9-8415-FF5F6665F86F}"/>
              </a:ext>
            </a:extLst>
          </p:cNvPr>
          <p:cNvSpPr/>
          <p:nvPr/>
        </p:nvSpPr>
        <p:spPr>
          <a:xfrm rot="5400000">
            <a:off x="577715" y="3638280"/>
            <a:ext cx="551369" cy="4621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192EF3-4587-AAB6-B3E2-C9E027895671}"/>
              </a:ext>
            </a:extLst>
          </p:cNvPr>
          <p:cNvSpPr txBox="1"/>
          <p:nvPr/>
        </p:nvSpPr>
        <p:spPr>
          <a:xfrm>
            <a:off x="1127132" y="3669283"/>
            <a:ext cx="894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III. KẾT NỐI HỆ THỐNG, MÔ PHỎNG VÀ ĐÁNH GIÁ KẾT QUẢ  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0D8AEAAB-A584-A91C-BC61-EDB81E50B299}"/>
              </a:ext>
            </a:extLst>
          </p:cNvPr>
          <p:cNvSpPr/>
          <p:nvPr/>
        </p:nvSpPr>
        <p:spPr>
          <a:xfrm rot="5400000">
            <a:off x="1250463" y="4114171"/>
            <a:ext cx="259172" cy="2170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79FE8F-F4ED-78BC-5B3A-913BD931E267}"/>
              </a:ext>
            </a:extLst>
          </p:cNvPr>
          <p:cNvSpPr txBox="1"/>
          <p:nvPr/>
        </p:nvSpPr>
        <p:spPr>
          <a:xfrm>
            <a:off x="1488565" y="4046214"/>
            <a:ext cx="5724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Flash ADC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tĩnh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(Static Flash ADC) 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267223A-513A-5B86-524F-C379289D9761}"/>
              </a:ext>
            </a:extLst>
          </p:cNvPr>
          <p:cNvSpPr/>
          <p:nvPr/>
        </p:nvSpPr>
        <p:spPr>
          <a:xfrm rot="5400000">
            <a:off x="1250463" y="4486238"/>
            <a:ext cx="259172" cy="2170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967EA2-FB9B-5354-32B0-A6EAD657A822}"/>
              </a:ext>
            </a:extLst>
          </p:cNvPr>
          <p:cNvSpPr txBox="1"/>
          <p:nvPr/>
        </p:nvSpPr>
        <p:spPr>
          <a:xfrm>
            <a:off x="1488565" y="4418281"/>
            <a:ext cx="6162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Flash ADC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động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(Dynamic Flash ADC)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7380898F-3485-3852-BCF2-E993A8B78521}"/>
              </a:ext>
            </a:extLst>
          </p:cNvPr>
          <p:cNvSpPr/>
          <p:nvPr/>
        </p:nvSpPr>
        <p:spPr>
          <a:xfrm rot="5400000">
            <a:off x="577716" y="5195193"/>
            <a:ext cx="551369" cy="4621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20D431-0B1A-85D6-A38A-43BB525C1BB2}"/>
              </a:ext>
            </a:extLst>
          </p:cNvPr>
          <p:cNvSpPr txBox="1"/>
          <p:nvPr/>
        </p:nvSpPr>
        <p:spPr>
          <a:xfrm>
            <a:off x="1127133" y="5226196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IV. TỔNG KẾT </a:t>
            </a: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D5D3CD79-7A64-A967-1DD2-3787E213497C}"/>
              </a:ext>
            </a:extLst>
          </p:cNvPr>
          <p:cNvSpPr/>
          <p:nvPr/>
        </p:nvSpPr>
        <p:spPr>
          <a:xfrm rot="5400000">
            <a:off x="577405" y="5851426"/>
            <a:ext cx="551369" cy="46211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393065-9D4D-F193-F238-D89A22C6D234}"/>
              </a:ext>
            </a:extLst>
          </p:cNvPr>
          <p:cNvSpPr txBox="1"/>
          <p:nvPr/>
        </p:nvSpPr>
        <p:spPr>
          <a:xfrm>
            <a:off x="1127130" y="5958058"/>
            <a:ext cx="5498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LỜI CẢM ƠN &amp; TÀI LIỆU THAM KHẢO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0E8DB14-481B-9BA3-65DE-F3160C4BE615}"/>
              </a:ext>
            </a:extLst>
          </p:cNvPr>
          <p:cNvSpPr/>
          <p:nvPr/>
        </p:nvSpPr>
        <p:spPr>
          <a:xfrm rot="5400000">
            <a:off x="1257036" y="3323257"/>
            <a:ext cx="259172" cy="2170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8A1CF-BE09-812B-4C35-01B603CF2476}"/>
              </a:ext>
            </a:extLst>
          </p:cNvPr>
          <p:cNvSpPr txBox="1"/>
          <p:nvPr/>
        </p:nvSpPr>
        <p:spPr>
          <a:xfrm>
            <a:off x="1497762" y="3227028"/>
            <a:ext cx="10419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các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khối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chức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năng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cho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Flash ADC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động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(Dynamic Flash ADC)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F906DAD-7F7B-93F6-B42B-C471A2B5182C}"/>
              </a:ext>
            </a:extLst>
          </p:cNvPr>
          <p:cNvSpPr/>
          <p:nvPr/>
        </p:nvSpPr>
        <p:spPr>
          <a:xfrm rot="5400000">
            <a:off x="1247839" y="4846033"/>
            <a:ext cx="259172" cy="2170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F9C9C-EB07-C7A2-EBE8-F5ACD0DA0820}"/>
              </a:ext>
            </a:extLst>
          </p:cNvPr>
          <p:cNvSpPr txBox="1"/>
          <p:nvPr/>
        </p:nvSpPr>
        <p:spPr>
          <a:xfrm>
            <a:off x="1485941" y="4778076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3. So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sánh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đánh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gia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́</a:t>
            </a:r>
          </a:p>
        </p:txBody>
      </p:sp>
    </p:spTree>
    <p:extLst>
      <p:ext uri="{BB962C8B-B14F-4D97-AF65-F5344CB8AC3E}">
        <p14:creationId xmlns:p14="http://schemas.microsoft.com/office/powerpoint/2010/main" val="161005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38275-EEB8-09A5-3439-3CB74E211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CBC17-39C1-DFA0-DB32-4656C246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7D06449-93A6-4D23-964D-ADE4A663493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C78AA-EB10-BB44-5C9C-BAFDB7B08726}"/>
              </a:ext>
            </a:extLst>
          </p:cNvPr>
          <p:cNvSpPr txBox="1"/>
          <p:nvPr/>
        </p:nvSpPr>
        <p:spPr>
          <a:xfrm>
            <a:off x="1590614" y="2877761"/>
            <a:ext cx="8575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 Black" panose="020B0004020202020204" pitchFamily="34" charset="0"/>
              </a:rPr>
              <a:t>IV – TỔNG KẾT</a:t>
            </a:r>
          </a:p>
        </p:txBody>
      </p:sp>
    </p:spTree>
    <p:extLst>
      <p:ext uri="{BB962C8B-B14F-4D97-AF65-F5344CB8AC3E}">
        <p14:creationId xmlns:p14="http://schemas.microsoft.com/office/powerpoint/2010/main" val="3635366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808C5-3708-469C-2CCE-885928E64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200F20-6432-0080-151B-D64213779025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Black" panose="020B00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1963AC-D325-F270-22CF-040877D9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5969" y="6492875"/>
            <a:ext cx="3620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06449-93A6-4D23-964D-ADE4A66349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F0CB9-FAB4-C333-165E-E39F7988E52D}"/>
              </a:ext>
            </a:extLst>
          </p:cNvPr>
          <p:cNvSpPr txBox="1"/>
          <p:nvPr/>
        </p:nvSpPr>
        <p:spPr>
          <a:xfrm>
            <a:off x="4585009" y="-7003"/>
            <a:ext cx="3021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TỔNG KẾT ĐỀ TÀI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7FCBB-5BD0-D1B4-DFE0-4DC69CE9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3" y="563652"/>
            <a:ext cx="5715495" cy="1425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44D978-4C38-0CDC-4473-46019562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3" y="2157540"/>
            <a:ext cx="5997460" cy="2408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CC32F4-5B80-76C5-0FA0-E28E7E618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23" y="4613104"/>
            <a:ext cx="5966977" cy="2133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069F4F-0B1B-AC38-012C-A3535F335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84962"/>
            <a:ext cx="6031822" cy="37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89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6CB20-69CE-1C82-997C-C9582AD1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CA9163-784A-B0F7-3CC8-DC4001C332BC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Black" panose="020B00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E28899-A02F-175B-A8A3-4169EE3F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5969" y="6492875"/>
            <a:ext cx="3620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06449-93A6-4D23-964D-ADE4A66349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346FB-21F2-57B3-A4D3-5E0750CCA66A}"/>
              </a:ext>
            </a:extLst>
          </p:cNvPr>
          <p:cNvSpPr txBox="1"/>
          <p:nvPr/>
        </p:nvSpPr>
        <p:spPr>
          <a:xfrm>
            <a:off x="4961715" y="-7003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LỜI CẢM ƠN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DBB7D-8EFF-ED6F-0E8D-7A52026D05B1}"/>
              </a:ext>
            </a:extLst>
          </p:cNvPr>
          <p:cNvSpPr txBox="1"/>
          <p:nvPr/>
        </p:nvSpPr>
        <p:spPr>
          <a:xfrm>
            <a:off x="43988" y="860564"/>
            <a:ext cx="121040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Em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xin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chân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thành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bày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tỏ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lòng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biết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ơn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sâu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sắc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đến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Thầy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Nguyễn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Mai Minh Kha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–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giảng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viên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đã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tận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tâm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đồng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hành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hướng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dẫn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hỗ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trợ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trong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suốt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quá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trình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thực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hiện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đê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tài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Những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lời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góp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ý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quý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báu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chỉ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bảo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nguồn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động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viên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kịp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thời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Thầy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đã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giúp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vượt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qua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nhiều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khó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khăn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từ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định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hướng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ban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đầu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cho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đến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hoàn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thiện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Em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xin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chân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thành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cảm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ơn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đặc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biệt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đến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Thầy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– Phó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giáo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sư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Tiến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si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̃ Lê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Đức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Hùng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̃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tạo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điều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kiện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tô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̉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chức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khóa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học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hè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́ vi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tương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tư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̣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với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Tanner (Siemens EDA)”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giúp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có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kiến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thức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̀ kĩ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năng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thực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tê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vê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́ vi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mạch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tương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tư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̣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̀ có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cơ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hội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được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tiếp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cận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với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bô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̣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công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cụ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thiết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kê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chuẩn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công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nghiệp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Em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cũng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xin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gửi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lời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cảm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ơn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đến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các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bạn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khoá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22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chuyên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ngành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Điện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tử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–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những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người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bạn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cùng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học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cùng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chia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sẻ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kiến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thức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nhiệt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tình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hỗ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trợ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gặp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khó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khăn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trong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quá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trình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thực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hiện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đê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tài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Bên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cạnh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đó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không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quên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gửi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lời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tri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ân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đến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gia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đình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–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những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người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thân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̃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luôn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ở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bên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động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viên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giúp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giữ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vững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tinh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thần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quyết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tâm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hoàn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thành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đê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tài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Sự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tâm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niềm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tin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mọi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người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chính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là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nguồn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động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lực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lớn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cố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gắng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đến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phút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cuối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cùng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algn="just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Cuối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cùng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em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rất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mong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nhận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được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những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ý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kiến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đóng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góp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quý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báu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từ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Thầy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mọi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người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đê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tài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có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hoàn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thiện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hơn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khắc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phục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những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hạn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chế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mở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hướng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phát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triển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mới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trong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tương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lai. Em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cũng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hy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vọng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rằng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kết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quả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của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đê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̀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tài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không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chỉ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dừng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lại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ở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đây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mà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sẽ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tiếp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tục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được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cải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tiến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ứng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dụng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thực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tế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để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mang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lại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nhiều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giá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trị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thiết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thực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9688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EFE5-540F-DF38-C5E0-906618437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80A19C-7C62-1DA7-0697-68444EC239D3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Black" panose="020B00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15D7B7-7D48-6A7C-8D56-7A48FE943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5969" y="6492875"/>
            <a:ext cx="362043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06449-93A6-4D23-964D-ADE4A66349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7C4ED9-D02A-46AB-A000-D10EF4874106}"/>
              </a:ext>
            </a:extLst>
          </p:cNvPr>
          <p:cNvSpPr txBox="1"/>
          <p:nvPr/>
        </p:nvSpPr>
        <p:spPr>
          <a:xfrm>
            <a:off x="4245177" y="-7003"/>
            <a:ext cx="3701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TÀI LIỆU THAM KHẢO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 Black" panose="020B000402020202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4EB0F-5B5B-B674-4C13-8F9DFBC7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58281"/>
            <a:ext cx="6188794" cy="4397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DD804-06A4-D7C1-23C0-257E7C75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38" y="1175412"/>
            <a:ext cx="5597174" cy="456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7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1A74BD-2062-3E8B-209B-8DDB5F358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1AECDC-ADC4-3EE9-9C86-4A8C3946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7D06449-93A6-4D23-964D-ADE4A663493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D35C3-66DF-3EFA-6C7F-9A28841BBED1}"/>
              </a:ext>
            </a:extLst>
          </p:cNvPr>
          <p:cNvSpPr txBox="1"/>
          <p:nvPr/>
        </p:nvSpPr>
        <p:spPr>
          <a:xfrm>
            <a:off x="747590" y="2193401"/>
            <a:ext cx="106968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>
                    <a:lumMod val="90000"/>
                    <a:lumOff val="10000"/>
                  </a:schemeClr>
                </a:solidFill>
                <a:latin typeface="Aptos Black" panose="020B0004020202020204" pitchFamily="34" charset="0"/>
              </a:rPr>
              <a:t>CẢM ƠN THẦY</a:t>
            </a:r>
          </a:p>
          <a:p>
            <a:pPr algn="ctr"/>
            <a:r>
              <a:rPr lang="en-US" sz="6600" dirty="0">
                <a:solidFill>
                  <a:schemeClr val="tx2">
                    <a:lumMod val="90000"/>
                    <a:lumOff val="10000"/>
                  </a:schemeClr>
                </a:solidFill>
                <a:latin typeface="Aptos Black" panose="020B0004020202020204" pitchFamily="34" charset="0"/>
              </a:rPr>
              <a:t>ĐÃ LẮNG NGHE </a:t>
            </a:r>
          </a:p>
          <a:p>
            <a:pPr algn="ctr"/>
            <a:r>
              <a:rPr lang="en-US" sz="6600" dirty="0">
                <a:solidFill>
                  <a:srgbClr val="00547A"/>
                </a:solidFill>
                <a:latin typeface="Aptos Black" panose="020B0004020202020204" pitchFamily="34" charset="0"/>
                <a:sym typeface="Wingdings" panose="05000000000000000000" pitchFamily="2" charset="2"/>
              </a:rPr>
              <a:t></a:t>
            </a:r>
            <a:endParaRPr lang="en-US" sz="6600" dirty="0">
              <a:solidFill>
                <a:srgbClr val="00547A"/>
              </a:solidFill>
              <a:latin typeface="Aptos Black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59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D5988-26DA-24C0-5FEF-DCF133092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182F2-77A8-6C39-BE79-9A0D7692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7D06449-93A6-4D23-964D-ADE4A663493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CFD62-074F-1545-8793-9ADD1A5FBE15}"/>
              </a:ext>
            </a:extLst>
          </p:cNvPr>
          <p:cNvSpPr txBox="1"/>
          <p:nvPr/>
        </p:nvSpPr>
        <p:spPr>
          <a:xfrm>
            <a:off x="1357767" y="2877761"/>
            <a:ext cx="9225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 Black" panose="020B0004020202020204" pitchFamily="34" charset="0"/>
              </a:rPr>
              <a:t>I – CƠ SỞ LÍ THUYẾT</a:t>
            </a:r>
          </a:p>
        </p:txBody>
      </p:sp>
    </p:spTree>
    <p:extLst>
      <p:ext uri="{BB962C8B-B14F-4D97-AF65-F5344CB8AC3E}">
        <p14:creationId xmlns:p14="http://schemas.microsoft.com/office/powerpoint/2010/main" val="378441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3DAF6-7B9E-B1AE-73A3-7C9C6DB0F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A081D3-7DAC-55CB-C6C7-6D67C4638544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0452D-4776-3123-E50F-722963BC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22056" y="6501000"/>
            <a:ext cx="264267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E21CD-4523-0137-128A-38B491026FA9}"/>
              </a:ext>
            </a:extLst>
          </p:cNvPr>
          <p:cNvSpPr txBox="1"/>
          <p:nvPr/>
        </p:nvSpPr>
        <p:spPr>
          <a:xfrm>
            <a:off x="4132160" y="-7003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1 – GIỚI THIỆU VỀ ADC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82627-8895-7826-E8C3-65C2B46FB44C}"/>
              </a:ext>
            </a:extLst>
          </p:cNvPr>
          <p:cNvSpPr txBox="1"/>
          <p:nvPr/>
        </p:nvSpPr>
        <p:spPr>
          <a:xfrm>
            <a:off x="0" y="650129"/>
            <a:ext cx="1219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Quá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trình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chuyển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đổi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̀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tín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hiệu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tương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̣ sang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tín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hiệu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sô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́:</a:t>
            </a:r>
          </a:p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- Quá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trình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lấy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mẫu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- Quá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trình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lượng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tư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̉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hóa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1" algn="just"/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diagram of a digital converter&#10;&#10;AI-generated content may be incorrect.">
            <a:extLst>
              <a:ext uri="{FF2B5EF4-FFF2-40B4-BE49-F238E27FC236}">
                <a16:creationId xmlns:a16="http://schemas.microsoft.com/office/drawing/2014/main" id="{420332E5-604C-DF0F-D777-ACA2C455A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" y="2275906"/>
            <a:ext cx="2919041" cy="1783161"/>
          </a:xfrm>
          <a:prstGeom prst="rect">
            <a:avLst/>
          </a:prstGeom>
        </p:spPr>
      </p:pic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0D8292CB-50D8-F5EE-DB4C-F1540DBB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550" y="2512109"/>
            <a:ext cx="4978968" cy="1310754"/>
          </a:xfrm>
          <a:prstGeom prst="rect">
            <a:avLst/>
          </a:prstGeom>
        </p:spPr>
      </p:pic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34C30BF6-8022-8C0C-BB44-2F76CB99D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608" y="1765269"/>
            <a:ext cx="3847392" cy="285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6E6660-8595-39FC-7983-9AB0FD4A1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63" y="4948323"/>
            <a:ext cx="10854471" cy="17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92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958B8-B165-C481-CCB5-A38F35884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19369F-1A79-5838-CA06-5C939527D3D6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C0C6C5-EF57-31BA-5852-7F60025C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22056" y="6501000"/>
            <a:ext cx="264267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8B2AE-C84A-4E7B-0053-27282F4DCBF9}"/>
              </a:ext>
            </a:extLst>
          </p:cNvPr>
          <p:cNvSpPr txBox="1"/>
          <p:nvPr/>
        </p:nvSpPr>
        <p:spPr>
          <a:xfrm>
            <a:off x="4132160" y="-7003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1 – GIỚI THIỆU VỀ ADC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34A83-9F5F-E98B-2C3F-7CFEE9ECA8D2}"/>
              </a:ext>
            </a:extLst>
          </p:cNvPr>
          <p:cNvSpPr txBox="1"/>
          <p:nvPr/>
        </p:nvSpPr>
        <p:spPr>
          <a:xfrm>
            <a:off x="429371" y="650879"/>
            <a:ext cx="5014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Thông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sô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́ kĩ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thuật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tĩnh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DNL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̀ INL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1ADC4-D26A-C12B-6158-D8BC4EF25DCF}"/>
              </a:ext>
            </a:extLst>
          </p:cNvPr>
          <p:cNvSpPr txBox="1"/>
          <p:nvPr/>
        </p:nvSpPr>
        <p:spPr>
          <a:xfrm>
            <a:off x="5618456" y="650879"/>
            <a:ext cx="657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Thông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sô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́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ky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̃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thuật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động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SNR, SINAD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va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̀ ENOB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5ED1C8-402F-A715-A017-71B0855A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441"/>
            <a:ext cx="5814886" cy="29798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971349-5B91-5BE0-CA77-685E51103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546590"/>
            <a:ext cx="5814887" cy="19544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055A7D4-19D2-15F8-78A1-EC1685CF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235" y="1159387"/>
            <a:ext cx="6185930" cy="43964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E2E0738-9058-3D0C-721D-553E7C47F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235" y="5763507"/>
            <a:ext cx="6241088" cy="6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8787-5270-04D5-5CDC-F16D17C53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C8A528-E4D0-F9F5-CC1C-9E1DA9E3928E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79123A-7E68-2879-E12E-3EE62844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22056" y="6501000"/>
            <a:ext cx="264267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101F6-6559-9AFC-D8F8-392F2845509A}"/>
              </a:ext>
            </a:extLst>
          </p:cNvPr>
          <p:cNvSpPr txBox="1"/>
          <p:nvPr/>
        </p:nvSpPr>
        <p:spPr>
          <a:xfrm>
            <a:off x="3745038" y="-7003"/>
            <a:ext cx="4701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 – MẠCH FLASH ADC 4-BIT</a:t>
            </a:r>
          </a:p>
        </p:txBody>
      </p:sp>
      <p:pic>
        <p:nvPicPr>
          <p:cNvPr id="10" name="Picture 9" descr="Fig1. Flash ADC Block Diagram II. DESIGN OF THE PROPOSED ENCODER  ">
            <a:extLst>
              <a:ext uri="{FF2B5EF4-FFF2-40B4-BE49-F238E27FC236}">
                <a16:creationId xmlns:a16="http://schemas.microsoft.com/office/drawing/2014/main" id="{FFC8D359-980A-F8B6-E837-0A0C4675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539"/>
            <a:ext cx="4544707" cy="611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F47C2A-7C34-7CA2-8576-A33ECCE8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07" y="2335618"/>
            <a:ext cx="7583746" cy="27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37BBA-79E1-62C6-3B0C-91B313417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546E84-EEAB-A38F-BB02-B8250FDB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7D06449-93A6-4D23-964D-ADE4A663493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851E0-371C-1AA7-3CCE-B19B14B7797D}"/>
              </a:ext>
            </a:extLst>
          </p:cNvPr>
          <p:cNvSpPr txBox="1"/>
          <p:nvPr/>
        </p:nvSpPr>
        <p:spPr>
          <a:xfrm>
            <a:off x="1590614" y="1864874"/>
            <a:ext cx="85750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>
                    <a:lumMod val="90000"/>
                    <a:lumOff val="10000"/>
                  </a:schemeClr>
                </a:solidFill>
                <a:latin typeface="Aptos Black" panose="020B0004020202020204" pitchFamily="34" charset="0"/>
              </a:rPr>
              <a:t>II – THIẾT KẾ VÀ MÔ PHỎNG CÁC KHỐI CHỨC NĂNG</a:t>
            </a:r>
          </a:p>
          <a:p>
            <a:pPr algn="ctr"/>
            <a:r>
              <a:rPr lang="en-US" sz="7200" dirty="0">
                <a:solidFill>
                  <a:schemeClr val="tx2">
                    <a:lumMod val="90000"/>
                    <a:lumOff val="10000"/>
                  </a:schemeClr>
                </a:solidFill>
                <a:latin typeface="Aptos Black" panose="020B00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623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ADFE8-55EB-A33F-B485-F3CF84AA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799665-2EC8-9A23-2F1D-6BAE3C349F46}"/>
              </a:ext>
            </a:extLst>
          </p:cNvPr>
          <p:cNvSpPr txBox="1"/>
          <p:nvPr/>
        </p:nvSpPr>
        <p:spPr>
          <a:xfrm>
            <a:off x="0" y="-21077"/>
            <a:ext cx="12192000" cy="55136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Aptos" panose="02110004020202020204"/>
              </a:rPr>
              <a:t>       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ptos Black" panose="020B00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9EF09-6B96-CFE8-AB67-F9F555CB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22056" y="6501000"/>
            <a:ext cx="264267" cy="365125"/>
          </a:xfrm>
        </p:spPr>
        <p:txBody>
          <a:bodyPr/>
          <a:lstStyle/>
          <a:p>
            <a:fld id="{B7D06449-93A6-4D23-964D-ADE4A663493E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8AC9F-32B9-C485-8BFA-1EB0BEED2F4C}"/>
              </a:ext>
            </a:extLst>
          </p:cNvPr>
          <p:cNvSpPr txBox="1"/>
          <p:nvPr/>
        </p:nvSpPr>
        <p:spPr>
          <a:xfrm>
            <a:off x="3117465" y="-7003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 Black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1 – RÚT TRÍCH THAM SỐ LINH KIỆN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9523F-6680-813E-3F5E-479DB27FC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52" y="2676300"/>
            <a:ext cx="9348896" cy="4167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151D7-2ED3-2813-8E61-94F8904D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52" y="772981"/>
            <a:ext cx="5488753" cy="18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6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1243</Words>
  <Application>Microsoft Office PowerPoint</Application>
  <PresentationFormat>Widescreen</PresentationFormat>
  <Paragraphs>145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Aptos Black</vt:lpstr>
      <vt:lpstr>Aptos Display</vt:lpstr>
      <vt:lpstr>Arial</vt:lpstr>
      <vt:lpstr>Cambria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ĐẶNG ĐÌNH KHÔI</dc:creator>
  <cp:lastModifiedBy>ĐẶNG ĐÌNH KHÔI</cp:lastModifiedBy>
  <cp:revision>70</cp:revision>
  <dcterms:created xsi:type="dcterms:W3CDTF">2025-09-16T12:23:57Z</dcterms:created>
  <dcterms:modified xsi:type="dcterms:W3CDTF">2026-01-06T13:57:45Z</dcterms:modified>
</cp:coreProperties>
</file>